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1396325" cy="30267275"/>
  <p:notesSz cx="30267275" cy="213963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3" autoAdjust="0"/>
    <p:restoredTop sz="94610"/>
  </p:normalViewPr>
  <p:slideViewPr>
    <p:cSldViewPr snapToGrid="0" snapToObjects="1">
      <p:cViewPr>
        <p:scale>
          <a:sx n="66" d="100"/>
          <a:sy n="66" d="100"/>
        </p:scale>
        <p:origin x="38" y="-9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160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96960" cy="2651760"/>
          </a:xfrm>
          <a:prstGeom prst="rect">
            <a:avLst/>
          </a:prstGeom>
          <a:solidFill>
            <a:srgbClr val="022B4F"/>
          </a:solidFill>
          <a:ln w="12700">
            <a:solidFill>
              <a:srgbClr val="022B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651760"/>
            <a:ext cx="21396960" cy="182880"/>
          </a:xfrm>
          <a:prstGeom prst="rect">
            <a:avLst/>
          </a:prstGeom>
          <a:solidFill>
            <a:srgbClr val="D79A2B"/>
          </a:solidFill>
          <a:ln w="12700">
            <a:solidFill>
              <a:srgbClr val="D79A2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9151072"/>
            <a:ext cx="21396960" cy="1115568"/>
          </a:xfrm>
          <a:prstGeom prst="rect">
            <a:avLst/>
          </a:prstGeom>
          <a:solidFill>
            <a:srgbClr val="022B4F"/>
          </a:solidFill>
          <a:ln w="12700">
            <a:solidFill>
              <a:srgbClr val="022B4F"/>
            </a:solidFill>
            <a:prstDash val="solid"/>
          </a:ln>
        </p:spPr>
        <p:txBody>
          <a:bodyPr/>
          <a:lstStyle/>
          <a:p>
            <a:endParaRPr lang="en-MY" dirty="0"/>
          </a:p>
        </p:txBody>
      </p:sp>
      <p:pic>
        <p:nvPicPr>
          <p:cNvPr id="5" name="Image 0" descr="/mnt/data/geric_ic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605" y="630936"/>
            <a:ext cx="3737263" cy="109626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800600" y="8686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GLOBAL BIZWAR CHALLENGE 2026</a:t>
            </a:r>
            <a:endParaRPr lang="en-US" sz="2900" dirty="0"/>
          </a:p>
        </p:txBody>
      </p:sp>
      <p:sp>
        <p:nvSpPr>
          <p:cNvPr id="9" name="Text 4"/>
          <p:cNvSpPr/>
          <p:nvPr/>
        </p:nvSpPr>
        <p:spPr>
          <a:xfrm>
            <a:off x="4800600" y="1572768"/>
            <a:ext cx="11338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DDED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Study Poster Template | Teaching Case Structure</a:t>
            </a:r>
            <a:endParaRPr lang="en-US" sz="1700" dirty="0"/>
          </a:p>
        </p:txBody>
      </p:sp>
      <p:sp>
        <p:nvSpPr>
          <p:cNvPr id="10" name="Text 5"/>
          <p:cNvSpPr/>
          <p:nvPr/>
        </p:nvSpPr>
        <p:spPr>
          <a:xfrm>
            <a:off x="14401800" y="2025396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8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CATEGORY / BIDANG</a:t>
            </a:r>
            <a:endParaRPr lang="en-US" sz="880" dirty="0"/>
          </a:p>
        </p:txBody>
      </p:sp>
      <p:sp>
        <p:nvSpPr>
          <p:cNvPr id="11" name="Text 6"/>
          <p:cNvSpPr/>
          <p:nvPr/>
        </p:nvSpPr>
        <p:spPr>
          <a:xfrm>
            <a:off x="16870680" y="1847088"/>
            <a:ext cx="2286000" cy="457200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Insert field/category</a:t>
            </a:r>
            <a:endParaRPr lang="en-US" sz="870" dirty="0"/>
          </a:p>
        </p:txBody>
      </p:sp>
      <p:sp>
        <p:nvSpPr>
          <p:cNvPr id="14" name="Shape 9"/>
          <p:cNvSpPr/>
          <p:nvPr/>
        </p:nvSpPr>
        <p:spPr>
          <a:xfrm>
            <a:off x="594360" y="3154680"/>
            <a:ext cx="20208240" cy="18288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868680" y="3401568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40" b="1" dirty="0">
                <a:solidFill>
                  <a:srgbClr val="9C6A1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TITLE</a:t>
            </a:r>
            <a:endParaRPr lang="en-US" sz="1040" dirty="0"/>
          </a:p>
        </p:txBody>
      </p:sp>
      <p:sp>
        <p:nvSpPr>
          <p:cNvPr id="16" name="Text 11"/>
          <p:cNvSpPr/>
          <p:nvPr/>
        </p:nvSpPr>
        <p:spPr>
          <a:xfrm>
            <a:off x="868680" y="3767328"/>
            <a:ext cx="15544800" cy="530352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[Concise, decision-focused and engaging title]</a:t>
            </a:r>
            <a:endParaRPr lang="en-US" sz="880" dirty="0"/>
          </a:p>
        </p:txBody>
      </p:sp>
      <p:sp>
        <p:nvSpPr>
          <p:cNvPr id="17" name="Text 12"/>
          <p:cNvSpPr/>
          <p:nvPr/>
        </p:nvSpPr>
        <p:spPr>
          <a:xfrm>
            <a:off x="16779240" y="34015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40" b="1" dirty="0">
                <a:solidFill>
                  <a:srgbClr val="9C6A1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AUTHOR(S), AFFILIATION &amp; TRACK</a:t>
            </a:r>
            <a:endParaRPr lang="en-US" sz="1040" dirty="0"/>
          </a:p>
        </p:txBody>
      </p:sp>
      <p:sp>
        <p:nvSpPr>
          <p:cNvPr id="18" name="Text 13"/>
          <p:cNvSpPr/>
          <p:nvPr/>
        </p:nvSpPr>
        <p:spPr>
          <a:xfrm>
            <a:off x="16779240" y="3767328"/>
            <a:ext cx="3657600" cy="804672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Author(s) | Affiliation | Track [1–11] | Case type: field/library/disguised</a:t>
            </a:r>
            <a:endParaRPr lang="en-US" sz="840" dirty="0"/>
          </a:p>
        </p:txBody>
      </p:sp>
      <p:sp>
        <p:nvSpPr>
          <p:cNvPr id="19" name="Shape 14"/>
          <p:cNvSpPr/>
          <p:nvPr/>
        </p:nvSpPr>
        <p:spPr>
          <a:xfrm>
            <a:off x="594360" y="5257800"/>
            <a:ext cx="20208240" cy="658368"/>
          </a:xfrm>
          <a:prstGeom prst="roundRect">
            <a:avLst>
              <a:gd name="adj" fmla="val 16667"/>
            </a:avLst>
          </a:prstGeom>
          <a:solidFill>
            <a:srgbClr val="E8F4FB"/>
          </a:solidFill>
          <a:ln w="12700">
            <a:solidFill>
              <a:srgbClr val="D7EAF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868680" y="5431536"/>
            <a:ext cx="1965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80" b="1" dirty="0">
                <a:solidFill>
                  <a:srgbClr val="022B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Decision-case emphasis: opening hook + protagonist + dilemma + exhibits + alternatives + teaching contribution. Do not reveal the final decision or correct answer in the poster.</a:t>
            </a:r>
            <a:endParaRPr lang="en-US" sz="1180" dirty="0"/>
          </a:p>
        </p:txBody>
      </p:sp>
      <p:sp>
        <p:nvSpPr>
          <p:cNvPr id="21" name="Shape 16"/>
          <p:cNvSpPr/>
          <p:nvPr/>
        </p:nvSpPr>
        <p:spPr>
          <a:xfrm>
            <a:off x="594360" y="6263640"/>
            <a:ext cx="6355080" cy="429768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94360" y="6263640"/>
            <a:ext cx="6355080" cy="475488"/>
          </a:xfrm>
          <a:prstGeom prst="rect">
            <a:avLst/>
          </a:prstGeom>
          <a:solidFill>
            <a:srgbClr val="0076A8"/>
          </a:solidFill>
          <a:ln w="12700">
            <a:solidFill>
              <a:srgbClr val="0076A8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740664" y="6355080"/>
            <a:ext cx="6062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Case Hook &amp; Context</a:t>
            </a:r>
            <a:endParaRPr lang="en-US" sz="1480" dirty="0"/>
          </a:p>
        </p:txBody>
      </p:sp>
      <p:sp>
        <p:nvSpPr>
          <p:cNvPr id="24" name="Text 19"/>
          <p:cNvSpPr/>
          <p:nvPr/>
        </p:nvSpPr>
        <p:spPr>
          <a:xfrm>
            <a:off x="4800600" y="6373368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opening situation</a:t>
            </a:r>
            <a:endParaRPr lang="en-US" sz="850" dirty="0"/>
          </a:p>
        </p:txBody>
      </p:sp>
      <p:sp>
        <p:nvSpPr>
          <p:cNvPr id="25" name="Text 20"/>
          <p:cNvSpPr/>
          <p:nvPr/>
        </p:nvSpPr>
        <p:spPr>
          <a:xfrm>
            <a:off x="822960" y="6958584"/>
            <a:ext cx="5897880" cy="3337560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Opening situation: when, where and what is happening?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Why is this situation important now?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Industry / market / social / technology context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3–5 concise facts; avoid a long literature review.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State what makes the case timely and teachable.</a:t>
            </a:r>
            <a:endParaRPr lang="en-US" sz="970" dirty="0"/>
          </a:p>
        </p:txBody>
      </p:sp>
      <p:sp>
        <p:nvSpPr>
          <p:cNvPr id="26" name="Shape 21"/>
          <p:cNvSpPr/>
          <p:nvPr/>
        </p:nvSpPr>
        <p:spPr>
          <a:xfrm>
            <a:off x="594360" y="10872216"/>
            <a:ext cx="6355080" cy="4434840"/>
          </a:xfrm>
          <a:prstGeom prst="roundRect">
            <a:avLst>
              <a:gd name="adj" fmla="val 3299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27" name="Shape 22"/>
          <p:cNvSpPr/>
          <p:nvPr/>
        </p:nvSpPr>
        <p:spPr>
          <a:xfrm>
            <a:off x="594360" y="10872216"/>
            <a:ext cx="6355080" cy="475488"/>
          </a:xfrm>
          <a:prstGeom prst="rect">
            <a:avLst/>
          </a:prstGeom>
          <a:solidFill>
            <a:srgbClr val="168892"/>
          </a:solidFill>
          <a:ln w="12700">
            <a:solidFill>
              <a:srgbClr val="168892"/>
            </a:solidFill>
            <a:prstDash val="solid"/>
          </a:ln>
        </p:spPr>
      </p:sp>
      <p:sp>
        <p:nvSpPr>
          <p:cNvPr id="28" name="Text 23"/>
          <p:cNvSpPr/>
          <p:nvPr/>
        </p:nvSpPr>
        <p:spPr>
          <a:xfrm>
            <a:off x="740664" y="10963656"/>
            <a:ext cx="6062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Protagonist &amp; Organisation</a:t>
            </a:r>
            <a:endParaRPr lang="en-US" sz="1480" dirty="0"/>
          </a:p>
        </p:txBody>
      </p:sp>
      <p:sp>
        <p:nvSpPr>
          <p:cNvPr id="29" name="Text 24"/>
          <p:cNvSpPr/>
          <p:nvPr/>
        </p:nvSpPr>
        <p:spPr>
          <a:xfrm>
            <a:off x="4800600" y="10981944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 owner</a:t>
            </a:r>
            <a:endParaRPr lang="en-US" sz="850" dirty="0"/>
          </a:p>
        </p:txBody>
      </p:sp>
      <p:sp>
        <p:nvSpPr>
          <p:cNvPr id="30" name="Text 25"/>
          <p:cNvSpPr/>
          <p:nvPr/>
        </p:nvSpPr>
        <p:spPr>
          <a:xfrm>
            <a:off x="822960" y="11567160"/>
            <a:ext cx="5897880" cy="3456432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Who must make the decision? Position and responsibilities.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Organisation / venture profile.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Key stakeholders and constraints.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Write from the protagonist’s perspective where possible.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Show what is at stake for the organisation/community.</a:t>
            </a:r>
            <a:endParaRPr lang="en-US" sz="970" dirty="0"/>
          </a:p>
        </p:txBody>
      </p:sp>
      <p:sp>
        <p:nvSpPr>
          <p:cNvPr id="31" name="Shape 26"/>
          <p:cNvSpPr/>
          <p:nvPr/>
        </p:nvSpPr>
        <p:spPr>
          <a:xfrm>
            <a:off x="594360" y="15617952"/>
            <a:ext cx="6355080" cy="4892040"/>
          </a:xfrm>
          <a:prstGeom prst="roundRect">
            <a:avLst>
              <a:gd name="adj" fmla="val 2991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594360" y="15617952"/>
            <a:ext cx="6355080" cy="475488"/>
          </a:xfrm>
          <a:prstGeom prst="rect">
            <a:avLst/>
          </a:prstGeom>
          <a:solidFill>
            <a:srgbClr val="0076A8"/>
          </a:solidFill>
          <a:ln w="12700">
            <a:solidFill>
              <a:srgbClr val="0076A8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740664" y="15709392"/>
            <a:ext cx="6062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Timeline / Key Events</a:t>
            </a:r>
            <a:endParaRPr lang="en-US" sz="1480" dirty="0"/>
          </a:p>
        </p:txBody>
      </p:sp>
      <p:sp>
        <p:nvSpPr>
          <p:cNvPr id="34" name="Text 29"/>
          <p:cNvSpPr/>
          <p:nvPr/>
        </p:nvSpPr>
        <p:spPr>
          <a:xfrm>
            <a:off x="4800600" y="15727680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flow</a:t>
            </a:r>
            <a:endParaRPr lang="en-US" sz="850" dirty="0"/>
          </a:p>
        </p:txBody>
      </p:sp>
      <p:sp>
        <p:nvSpPr>
          <p:cNvPr id="35" name="Text 30"/>
          <p:cNvSpPr/>
          <p:nvPr/>
        </p:nvSpPr>
        <p:spPr>
          <a:xfrm>
            <a:off x="822960" y="16312896"/>
            <a:ext cx="5897880" cy="3913632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T-12 months: trigger / opportunity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T-6 months: important change / challenge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T-3 months: evidence / conflict intensifies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Decision day: choice must be made</a:t>
            </a:r>
            <a:endParaRPr lang="en-US" sz="970" dirty="0"/>
          </a:p>
          <a:p>
            <a:pPr marL="0" indent="0">
              <a:buNone/>
            </a:pP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Tip: replace this box with a visual timeline, process map or key exhibit if available.</a:t>
            </a:r>
            <a:endParaRPr lang="en-US" sz="970" dirty="0"/>
          </a:p>
        </p:txBody>
      </p:sp>
      <p:sp>
        <p:nvSpPr>
          <p:cNvPr id="36" name="Shape 31"/>
          <p:cNvSpPr/>
          <p:nvPr/>
        </p:nvSpPr>
        <p:spPr>
          <a:xfrm>
            <a:off x="594360" y="20820888"/>
            <a:ext cx="6355080" cy="429768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37" name="Shape 32"/>
          <p:cNvSpPr/>
          <p:nvPr/>
        </p:nvSpPr>
        <p:spPr>
          <a:xfrm>
            <a:off x="594360" y="20820888"/>
            <a:ext cx="6355080" cy="475488"/>
          </a:xfrm>
          <a:prstGeom prst="rect">
            <a:avLst/>
          </a:prstGeom>
          <a:solidFill>
            <a:srgbClr val="0076A8"/>
          </a:solidFill>
          <a:ln w="12700">
            <a:solidFill>
              <a:srgbClr val="0076A8"/>
            </a:solidFill>
            <a:prstDash val="solid"/>
          </a:ln>
        </p:spPr>
      </p:sp>
      <p:sp>
        <p:nvSpPr>
          <p:cNvPr id="38" name="Text 33"/>
          <p:cNvSpPr/>
          <p:nvPr/>
        </p:nvSpPr>
        <p:spPr>
          <a:xfrm>
            <a:off x="740664" y="20912328"/>
            <a:ext cx="6062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Case Development Method</a:t>
            </a:r>
            <a:endParaRPr lang="en-US" sz="1480" dirty="0"/>
          </a:p>
        </p:txBody>
      </p:sp>
      <p:sp>
        <p:nvSpPr>
          <p:cNvPr id="39" name="Text 34"/>
          <p:cNvSpPr/>
          <p:nvPr/>
        </p:nvSpPr>
        <p:spPr>
          <a:xfrm>
            <a:off x="4800600" y="20930616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transparency</a:t>
            </a:r>
            <a:endParaRPr lang="en-US" sz="850" dirty="0"/>
          </a:p>
        </p:txBody>
      </p:sp>
      <p:sp>
        <p:nvSpPr>
          <p:cNvPr id="40" name="Text 35"/>
          <p:cNvSpPr/>
          <p:nvPr/>
        </p:nvSpPr>
        <p:spPr>
          <a:xfrm>
            <a:off x="822960" y="21515832"/>
            <a:ext cx="5897880" cy="3310128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Case basis: field interviews / observation / documents / public sources.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Data sources: [brief list]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Confidentiality: [real name / disguised]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Consent / permission: [state where applicable]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Keep this section transparent and concise.</a:t>
            </a:r>
            <a:endParaRPr lang="en-US" sz="970" dirty="0"/>
          </a:p>
        </p:txBody>
      </p:sp>
      <p:sp>
        <p:nvSpPr>
          <p:cNvPr id="41" name="Shape 36"/>
          <p:cNvSpPr/>
          <p:nvPr/>
        </p:nvSpPr>
        <p:spPr>
          <a:xfrm>
            <a:off x="594360" y="25429464"/>
            <a:ext cx="6355080" cy="32004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42" name="Shape 37"/>
          <p:cNvSpPr/>
          <p:nvPr/>
        </p:nvSpPr>
        <p:spPr>
          <a:xfrm>
            <a:off x="594360" y="25429464"/>
            <a:ext cx="6355080" cy="475488"/>
          </a:xfrm>
          <a:prstGeom prst="rect">
            <a:avLst/>
          </a:prstGeom>
          <a:solidFill>
            <a:srgbClr val="022B4F"/>
          </a:solidFill>
          <a:ln w="12700">
            <a:solidFill>
              <a:srgbClr val="022B4F"/>
            </a:solidFill>
            <a:prstDash val="solid"/>
          </a:ln>
        </p:spPr>
      </p:sp>
      <p:sp>
        <p:nvSpPr>
          <p:cNvPr id="43" name="Text 38"/>
          <p:cNvSpPr/>
          <p:nvPr/>
        </p:nvSpPr>
        <p:spPr>
          <a:xfrm>
            <a:off x="740664" y="25520904"/>
            <a:ext cx="6062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Ethics &amp; Confidentiality</a:t>
            </a:r>
            <a:endParaRPr lang="en-US" sz="1480" dirty="0"/>
          </a:p>
        </p:txBody>
      </p:sp>
      <p:sp>
        <p:nvSpPr>
          <p:cNvPr id="44" name="Text 39"/>
          <p:cNvSpPr/>
          <p:nvPr/>
        </p:nvSpPr>
        <p:spPr>
          <a:xfrm>
            <a:off x="4800600" y="25539192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integrity</a:t>
            </a:r>
            <a:endParaRPr lang="en-US" sz="850" dirty="0"/>
          </a:p>
        </p:txBody>
      </p:sp>
      <p:sp>
        <p:nvSpPr>
          <p:cNvPr id="45" name="Text 40"/>
          <p:cNvSpPr/>
          <p:nvPr/>
        </p:nvSpPr>
        <p:spPr>
          <a:xfrm>
            <a:off x="822960" y="26124408"/>
            <a:ext cx="5897880" cy="2240280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whether permission was obtained, whether names/data are disguised, and whether photos, logos or quotations are used with consent.</a:t>
            </a:r>
            <a:endParaRPr lang="en-US" sz="970" dirty="0"/>
          </a:p>
        </p:txBody>
      </p:sp>
      <p:sp>
        <p:nvSpPr>
          <p:cNvPr id="46" name="Shape 41"/>
          <p:cNvSpPr/>
          <p:nvPr/>
        </p:nvSpPr>
        <p:spPr>
          <a:xfrm>
            <a:off x="7406640" y="6263640"/>
            <a:ext cx="6355080" cy="47548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47" name="Shape 42"/>
          <p:cNvSpPr/>
          <p:nvPr/>
        </p:nvSpPr>
        <p:spPr>
          <a:xfrm>
            <a:off x="7406640" y="6263640"/>
            <a:ext cx="6355080" cy="475488"/>
          </a:xfrm>
          <a:prstGeom prst="rect">
            <a:avLst/>
          </a:prstGeom>
          <a:solidFill>
            <a:srgbClr val="022B4F"/>
          </a:solidFill>
          <a:ln w="12700">
            <a:solidFill>
              <a:srgbClr val="022B4F"/>
            </a:solidFill>
            <a:prstDash val="solid"/>
          </a:ln>
        </p:spPr>
      </p:sp>
      <p:sp>
        <p:nvSpPr>
          <p:cNvPr id="48" name="Text 43"/>
          <p:cNvSpPr/>
          <p:nvPr/>
        </p:nvSpPr>
        <p:spPr>
          <a:xfrm>
            <a:off x="7552944" y="6355080"/>
            <a:ext cx="6062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6. Central Decision / Dilemma</a:t>
            </a:r>
            <a:endParaRPr lang="en-US" sz="1480" dirty="0"/>
          </a:p>
        </p:txBody>
      </p:sp>
      <p:sp>
        <p:nvSpPr>
          <p:cNvPr id="49" name="Text 44"/>
          <p:cNvSpPr/>
          <p:nvPr/>
        </p:nvSpPr>
        <p:spPr>
          <a:xfrm>
            <a:off x="11612880" y="6373368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heart of case</a:t>
            </a:r>
            <a:endParaRPr lang="en-US" sz="850" dirty="0"/>
          </a:p>
        </p:txBody>
      </p:sp>
      <p:sp>
        <p:nvSpPr>
          <p:cNvPr id="50" name="Text 45"/>
          <p:cNvSpPr/>
          <p:nvPr/>
        </p:nvSpPr>
        <p:spPr>
          <a:xfrm>
            <a:off x="7635240" y="6958584"/>
            <a:ext cx="5897880" cy="3767328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State ONE clear decision question.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Example: “What should [protagonist] do next, given [constraint]?”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Show competing objectives, trade-offs and uncertainty.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Do not reveal the final decision or “correct answer”.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 strong dilemma should create debate among readers.</a:t>
            </a:r>
            <a:endParaRPr lang="en-US" sz="970" dirty="0"/>
          </a:p>
        </p:txBody>
      </p:sp>
      <p:sp>
        <p:nvSpPr>
          <p:cNvPr id="51" name="Shape 46"/>
          <p:cNvSpPr/>
          <p:nvPr/>
        </p:nvSpPr>
        <p:spPr>
          <a:xfrm>
            <a:off x="7406640" y="11329416"/>
            <a:ext cx="6355080" cy="5806440"/>
          </a:xfrm>
          <a:prstGeom prst="roundRect">
            <a:avLst>
              <a:gd name="adj" fmla="val 2520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52" name="Shape 47"/>
          <p:cNvSpPr/>
          <p:nvPr/>
        </p:nvSpPr>
        <p:spPr>
          <a:xfrm>
            <a:off x="7406640" y="11329416"/>
            <a:ext cx="6355080" cy="475488"/>
          </a:xfrm>
          <a:prstGeom prst="rect">
            <a:avLst/>
          </a:prstGeom>
          <a:solidFill>
            <a:srgbClr val="0076A8"/>
          </a:solidFill>
          <a:ln w="12700">
            <a:solidFill>
              <a:srgbClr val="0076A8"/>
            </a:solidFill>
            <a:prstDash val="solid"/>
          </a:ln>
        </p:spPr>
      </p:sp>
      <p:sp>
        <p:nvSpPr>
          <p:cNvPr id="53" name="Text 48"/>
          <p:cNvSpPr/>
          <p:nvPr/>
        </p:nvSpPr>
        <p:spPr>
          <a:xfrm>
            <a:off x="7552944" y="11420856"/>
            <a:ext cx="6062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7. Key Evidence &amp; Exhibits</a:t>
            </a:r>
            <a:endParaRPr lang="en-US" sz="1480" dirty="0"/>
          </a:p>
        </p:txBody>
      </p:sp>
      <p:sp>
        <p:nvSpPr>
          <p:cNvPr id="54" name="Text 49"/>
          <p:cNvSpPr/>
          <p:nvPr/>
        </p:nvSpPr>
        <p:spPr>
          <a:xfrm>
            <a:off x="11612880" y="11439144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 material</a:t>
            </a:r>
            <a:endParaRPr lang="en-US" sz="850" dirty="0"/>
          </a:p>
        </p:txBody>
      </p:sp>
      <p:sp>
        <p:nvSpPr>
          <p:cNvPr id="55" name="Text 50"/>
          <p:cNvSpPr/>
          <p:nvPr/>
        </p:nvSpPr>
        <p:spPr>
          <a:xfrm>
            <a:off x="7635240" y="12024360"/>
            <a:ext cx="5897880" cy="4828032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Exhibit 1: chart / financial data / customer trend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Exhibit 2: process / stakeholder map / benchmark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Exhibit 3: quotation / operational data / market signal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Prioritise evidence needed to evaluate the decision.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readable charts; cite data sources in small text.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Evidence should be sufficient but incomplete, as in real decision-making.</a:t>
            </a:r>
            <a:endParaRPr lang="en-US" sz="970" dirty="0"/>
          </a:p>
        </p:txBody>
      </p:sp>
      <p:sp>
        <p:nvSpPr>
          <p:cNvPr id="56" name="Shape 51"/>
          <p:cNvSpPr/>
          <p:nvPr/>
        </p:nvSpPr>
        <p:spPr>
          <a:xfrm>
            <a:off x="7406640" y="17446752"/>
            <a:ext cx="6355080" cy="4983480"/>
          </a:xfrm>
          <a:prstGeom prst="roundRect">
            <a:avLst>
              <a:gd name="adj" fmla="val 2936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7406640" y="17446752"/>
            <a:ext cx="6355080" cy="475488"/>
          </a:xfrm>
          <a:prstGeom prst="rect">
            <a:avLst/>
          </a:prstGeom>
          <a:solidFill>
            <a:srgbClr val="168892"/>
          </a:solidFill>
          <a:ln w="12700">
            <a:solidFill>
              <a:srgbClr val="168892"/>
            </a:solidFill>
            <a:prstDash val="solid"/>
          </a:ln>
        </p:spPr>
      </p:sp>
      <p:sp>
        <p:nvSpPr>
          <p:cNvPr id="58" name="Text 53"/>
          <p:cNvSpPr/>
          <p:nvPr/>
        </p:nvSpPr>
        <p:spPr>
          <a:xfrm>
            <a:off x="7552944" y="17538192"/>
            <a:ext cx="6062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8. Strategic Alternatives</a:t>
            </a:r>
            <a:endParaRPr lang="en-US" sz="1480" dirty="0"/>
          </a:p>
        </p:txBody>
      </p:sp>
      <p:sp>
        <p:nvSpPr>
          <p:cNvPr id="59" name="Text 54"/>
          <p:cNvSpPr/>
          <p:nvPr/>
        </p:nvSpPr>
        <p:spPr>
          <a:xfrm>
            <a:off x="11612880" y="17556480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 options</a:t>
            </a:r>
            <a:endParaRPr lang="en-US" sz="850" dirty="0"/>
          </a:p>
        </p:txBody>
      </p:sp>
      <p:sp>
        <p:nvSpPr>
          <p:cNvPr id="60" name="Text 55"/>
          <p:cNvSpPr/>
          <p:nvPr/>
        </p:nvSpPr>
        <p:spPr>
          <a:xfrm>
            <a:off x="7635240" y="18141696"/>
            <a:ext cx="5897880" cy="4005072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Option A: [brief description + key trade-off]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Option B: [brief description + key trade-off]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Option C: [brief description + key trade-off]</a:t>
            </a:r>
            <a:endParaRPr lang="en-US" sz="970" dirty="0"/>
          </a:p>
          <a:p>
            <a:pPr marL="0" indent="0">
              <a:buNone/>
            </a:pP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Alternatives may be explicit or emerge from the case facts. Avoid presenting only one obvious solution.</a:t>
            </a:r>
            <a:endParaRPr lang="en-US" sz="970" dirty="0"/>
          </a:p>
        </p:txBody>
      </p:sp>
      <p:sp>
        <p:nvSpPr>
          <p:cNvPr id="61" name="Shape 56"/>
          <p:cNvSpPr/>
          <p:nvPr/>
        </p:nvSpPr>
        <p:spPr>
          <a:xfrm>
            <a:off x="7406640" y="22741128"/>
            <a:ext cx="6355080" cy="4617720"/>
          </a:xfrm>
          <a:prstGeom prst="roundRect">
            <a:avLst>
              <a:gd name="adj" fmla="val 3168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62" name="Shape 57"/>
          <p:cNvSpPr/>
          <p:nvPr/>
        </p:nvSpPr>
        <p:spPr>
          <a:xfrm>
            <a:off x="7406640" y="22741128"/>
            <a:ext cx="6355080" cy="475488"/>
          </a:xfrm>
          <a:prstGeom prst="rect">
            <a:avLst/>
          </a:prstGeom>
          <a:solidFill>
            <a:srgbClr val="0076A8"/>
          </a:solidFill>
          <a:ln w="12700">
            <a:solidFill>
              <a:srgbClr val="0076A8"/>
            </a:solidFill>
            <a:prstDash val="solid"/>
          </a:ln>
        </p:spPr>
      </p:sp>
      <p:sp>
        <p:nvSpPr>
          <p:cNvPr id="63" name="Text 58"/>
          <p:cNvSpPr/>
          <p:nvPr/>
        </p:nvSpPr>
        <p:spPr>
          <a:xfrm>
            <a:off x="7552944" y="22832568"/>
            <a:ext cx="6062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9. Analytical Lens</a:t>
            </a:r>
            <a:endParaRPr lang="en-US" sz="1480" dirty="0"/>
          </a:p>
        </p:txBody>
      </p:sp>
      <p:sp>
        <p:nvSpPr>
          <p:cNvPr id="64" name="Text 59"/>
          <p:cNvSpPr/>
          <p:nvPr/>
        </p:nvSpPr>
        <p:spPr>
          <a:xfrm>
            <a:off x="11612880" y="22850856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conceptual use</a:t>
            </a:r>
            <a:endParaRPr lang="en-US" sz="850" dirty="0"/>
          </a:p>
        </p:txBody>
      </p:sp>
      <p:sp>
        <p:nvSpPr>
          <p:cNvPr id="65" name="Text 60"/>
          <p:cNvSpPr/>
          <p:nvPr/>
        </p:nvSpPr>
        <p:spPr>
          <a:xfrm>
            <a:off x="7635240" y="23436072"/>
            <a:ext cx="5897880" cy="3639312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 2–4 relevant concepts/frameworks. Examples: Business Model Canvas, SWOT/TOWS, CVP, RBV, stakeholder analysis, service design, sustainability, digital strategy, operations management.</a:t>
            </a:r>
            <a:endParaRPr lang="en-US" sz="970" dirty="0"/>
          </a:p>
        </p:txBody>
      </p:sp>
      <p:sp>
        <p:nvSpPr>
          <p:cNvPr id="66" name="Shape 61"/>
          <p:cNvSpPr/>
          <p:nvPr/>
        </p:nvSpPr>
        <p:spPr>
          <a:xfrm>
            <a:off x="14218920" y="6263640"/>
            <a:ext cx="6355080" cy="4892040"/>
          </a:xfrm>
          <a:prstGeom prst="roundRect">
            <a:avLst>
              <a:gd name="adj" fmla="val 2991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67" name="Shape 62"/>
          <p:cNvSpPr/>
          <p:nvPr/>
        </p:nvSpPr>
        <p:spPr>
          <a:xfrm>
            <a:off x="14218920" y="6263640"/>
            <a:ext cx="6355080" cy="475488"/>
          </a:xfrm>
          <a:prstGeom prst="rect">
            <a:avLst/>
          </a:prstGeom>
          <a:solidFill>
            <a:srgbClr val="168892"/>
          </a:solidFill>
          <a:ln w="12700">
            <a:solidFill>
              <a:srgbClr val="168892"/>
            </a:solidFill>
            <a:prstDash val="solid"/>
          </a:ln>
        </p:spPr>
      </p:sp>
      <p:sp>
        <p:nvSpPr>
          <p:cNvPr id="68" name="Text 63"/>
          <p:cNvSpPr/>
          <p:nvPr/>
        </p:nvSpPr>
        <p:spPr>
          <a:xfrm>
            <a:off x="14365224" y="6355080"/>
            <a:ext cx="6062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10. Learning Objectives</a:t>
            </a:r>
            <a:endParaRPr lang="en-US" sz="1480" dirty="0"/>
          </a:p>
        </p:txBody>
      </p:sp>
      <p:sp>
        <p:nvSpPr>
          <p:cNvPr id="69" name="Text 64"/>
          <p:cNvSpPr/>
          <p:nvPr/>
        </p:nvSpPr>
        <p:spPr>
          <a:xfrm>
            <a:off x="18425160" y="6373368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outcome</a:t>
            </a:r>
            <a:endParaRPr lang="en-US" sz="850" dirty="0"/>
          </a:p>
        </p:txBody>
      </p:sp>
      <p:sp>
        <p:nvSpPr>
          <p:cNvPr id="70" name="Text 65"/>
          <p:cNvSpPr/>
          <p:nvPr/>
        </p:nvSpPr>
        <p:spPr>
          <a:xfrm>
            <a:off x="14447520" y="6958584"/>
            <a:ext cx="5897880" cy="3913632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end of the case, learners should be able to: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LO1: analyse ...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LO2: evaluate ...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LO3: recommend ...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Optional LO4: justify ...</a:t>
            </a:r>
            <a:endParaRPr lang="en-US" sz="970" dirty="0"/>
          </a:p>
          <a:p>
            <a:pPr marL="0" indent="0">
              <a:buNone/>
            </a:pP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Objectives should be specific, action-oriented and aligned with the dilemma.</a:t>
            </a:r>
            <a:endParaRPr lang="en-US" sz="970" dirty="0"/>
          </a:p>
        </p:txBody>
      </p:sp>
      <p:sp>
        <p:nvSpPr>
          <p:cNvPr id="71" name="Shape 66"/>
          <p:cNvSpPr/>
          <p:nvPr/>
        </p:nvSpPr>
        <p:spPr>
          <a:xfrm>
            <a:off x="14218920" y="11466576"/>
            <a:ext cx="6355080" cy="5349240"/>
          </a:xfrm>
          <a:prstGeom prst="roundRect">
            <a:avLst>
              <a:gd name="adj" fmla="val 2735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72" name="Shape 67"/>
          <p:cNvSpPr/>
          <p:nvPr/>
        </p:nvSpPr>
        <p:spPr>
          <a:xfrm>
            <a:off x="14218920" y="11466576"/>
            <a:ext cx="6355080" cy="475488"/>
          </a:xfrm>
          <a:prstGeom prst="rect">
            <a:avLst/>
          </a:prstGeom>
          <a:solidFill>
            <a:srgbClr val="022B4F"/>
          </a:solidFill>
          <a:ln w="12700">
            <a:solidFill>
              <a:srgbClr val="022B4F"/>
            </a:solidFill>
            <a:prstDash val="solid"/>
          </a:ln>
        </p:spPr>
      </p:sp>
      <p:sp>
        <p:nvSpPr>
          <p:cNvPr id="73" name="Text 68"/>
          <p:cNvSpPr/>
          <p:nvPr/>
        </p:nvSpPr>
        <p:spPr>
          <a:xfrm>
            <a:off x="14365224" y="11558016"/>
            <a:ext cx="6062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11. Teaching Value &amp; Contribution</a:t>
            </a:r>
            <a:endParaRPr lang="en-US" sz="1480" dirty="0"/>
          </a:p>
        </p:txBody>
      </p:sp>
      <p:sp>
        <p:nvSpPr>
          <p:cNvPr id="74" name="Text 69"/>
          <p:cNvSpPr/>
          <p:nvPr/>
        </p:nvSpPr>
        <p:spPr>
          <a:xfrm>
            <a:off x="18425160" y="11576304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usefulness</a:t>
            </a:r>
            <a:endParaRPr lang="en-US" sz="850" dirty="0"/>
          </a:p>
        </p:txBody>
      </p:sp>
      <p:sp>
        <p:nvSpPr>
          <p:cNvPr id="75" name="Text 70"/>
          <p:cNvSpPr/>
          <p:nvPr/>
        </p:nvSpPr>
        <p:spPr>
          <a:xfrm>
            <a:off x="14447520" y="12161520"/>
            <a:ext cx="5897880" cy="4370832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Target course / learner level.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What makes this case distinctive?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Local / Malaysian / global relevance.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Transferable lesson for entrepreneurs, managers or policymakers.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Potential for classroom debate and decision-making practice.</a:t>
            </a:r>
            <a:endParaRPr lang="en-US" sz="970" dirty="0"/>
          </a:p>
        </p:txBody>
      </p:sp>
      <p:sp>
        <p:nvSpPr>
          <p:cNvPr id="76" name="Shape 71"/>
          <p:cNvSpPr/>
          <p:nvPr/>
        </p:nvSpPr>
        <p:spPr>
          <a:xfrm>
            <a:off x="14218920" y="17126712"/>
            <a:ext cx="6355080" cy="521208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77" name="Shape 72"/>
          <p:cNvSpPr/>
          <p:nvPr/>
        </p:nvSpPr>
        <p:spPr>
          <a:xfrm>
            <a:off x="14218920" y="17126712"/>
            <a:ext cx="6355080" cy="475488"/>
          </a:xfrm>
          <a:prstGeom prst="rect">
            <a:avLst/>
          </a:prstGeom>
          <a:solidFill>
            <a:srgbClr val="168892"/>
          </a:solidFill>
          <a:ln w="12700">
            <a:solidFill>
              <a:srgbClr val="168892"/>
            </a:solidFill>
            <a:prstDash val="solid"/>
          </a:ln>
        </p:spPr>
      </p:sp>
      <p:sp>
        <p:nvSpPr>
          <p:cNvPr id="78" name="Text 73"/>
          <p:cNvSpPr/>
          <p:nvPr/>
        </p:nvSpPr>
        <p:spPr>
          <a:xfrm>
            <a:off x="14365224" y="17218152"/>
            <a:ext cx="6062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12. Decision Criteria / Evaluation Logic</a:t>
            </a:r>
            <a:endParaRPr lang="en-US" sz="1480" dirty="0"/>
          </a:p>
        </p:txBody>
      </p:sp>
      <p:sp>
        <p:nvSpPr>
          <p:cNvPr id="79" name="Text 74"/>
          <p:cNvSpPr/>
          <p:nvPr/>
        </p:nvSpPr>
        <p:spPr>
          <a:xfrm>
            <a:off x="18425160" y="17236440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to compare</a:t>
            </a:r>
            <a:endParaRPr lang="en-US" sz="850" dirty="0"/>
          </a:p>
        </p:txBody>
      </p:sp>
      <p:sp>
        <p:nvSpPr>
          <p:cNvPr id="80" name="Text 75"/>
          <p:cNvSpPr/>
          <p:nvPr/>
        </p:nvSpPr>
        <p:spPr>
          <a:xfrm>
            <a:off x="14447520" y="17821656"/>
            <a:ext cx="5897880" cy="4224528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Suggest the criteria readers may use to compare options without giving the answer.</a:t>
            </a:r>
            <a:endParaRPr lang="en-US" sz="970" dirty="0"/>
          </a:p>
          <a:p>
            <a:pPr marL="0" indent="0">
              <a:buNone/>
            </a:pPr>
            <a:r>
              <a:rPr lang="en-US" sz="97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Examples: financial feasibility, customer value, operational capacity, implementation risk, stakeholder impact, sustainability, scalability and timing.</a:t>
            </a:r>
            <a:endParaRPr lang="en-US" sz="970" dirty="0"/>
          </a:p>
        </p:txBody>
      </p:sp>
      <p:sp>
        <p:nvSpPr>
          <p:cNvPr id="81" name="Shape 76"/>
          <p:cNvSpPr/>
          <p:nvPr/>
        </p:nvSpPr>
        <p:spPr>
          <a:xfrm>
            <a:off x="14218920" y="22649688"/>
            <a:ext cx="6355080" cy="4709160"/>
          </a:xfrm>
          <a:prstGeom prst="roundRect">
            <a:avLst>
              <a:gd name="adj" fmla="val 3107"/>
            </a:avLst>
          </a:prstGeom>
          <a:solidFill>
            <a:srgbClr val="FFFFFF"/>
          </a:solidFill>
          <a:ln w="15240">
            <a:solidFill>
              <a:srgbClr val="B9CBDC"/>
            </a:solidFill>
            <a:prstDash val="solid"/>
          </a:ln>
        </p:spPr>
      </p:sp>
      <p:sp>
        <p:nvSpPr>
          <p:cNvPr id="82" name="Shape 77"/>
          <p:cNvSpPr/>
          <p:nvPr/>
        </p:nvSpPr>
        <p:spPr>
          <a:xfrm>
            <a:off x="14218920" y="22649688"/>
            <a:ext cx="6355080" cy="475488"/>
          </a:xfrm>
          <a:prstGeom prst="rect">
            <a:avLst/>
          </a:prstGeom>
          <a:solidFill>
            <a:srgbClr val="168892"/>
          </a:solidFill>
          <a:ln w="12700">
            <a:solidFill>
              <a:srgbClr val="168892"/>
            </a:solidFill>
            <a:prstDash val="solid"/>
          </a:ln>
        </p:spPr>
      </p:sp>
      <p:sp>
        <p:nvSpPr>
          <p:cNvPr id="83" name="Text 78"/>
          <p:cNvSpPr/>
          <p:nvPr/>
        </p:nvSpPr>
        <p:spPr>
          <a:xfrm>
            <a:off x="14365224" y="22741128"/>
            <a:ext cx="6062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13. References / QR / Contact</a:t>
            </a:r>
            <a:endParaRPr lang="en-US" sz="1480" dirty="0"/>
          </a:p>
        </p:txBody>
      </p:sp>
      <p:sp>
        <p:nvSpPr>
          <p:cNvPr id="84" name="Text 79"/>
          <p:cNvSpPr/>
          <p:nvPr/>
        </p:nvSpPr>
        <p:spPr>
          <a:xfrm>
            <a:off x="18425160" y="22759416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79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APA 7</a:t>
            </a:r>
            <a:endParaRPr lang="en-US" sz="850" dirty="0"/>
          </a:p>
        </p:txBody>
      </p:sp>
      <p:sp>
        <p:nvSpPr>
          <p:cNvPr id="85" name="Text 80"/>
          <p:cNvSpPr/>
          <p:nvPr/>
        </p:nvSpPr>
        <p:spPr>
          <a:xfrm>
            <a:off x="14447520" y="23344632"/>
            <a:ext cx="3886200" cy="3675888"/>
          </a:xfrm>
          <a:prstGeom prst="rect">
            <a:avLst/>
          </a:prstGeom>
          <a:solidFill>
            <a:srgbClr val="FFFFFF"/>
          </a:solidFill>
          <a:ln w="8890">
            <a:solidFill>
              <a:srgbClr val="D1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Include only essential references/data sources. Use APA 7 for published sources. Add contact email or corresponding author. QR code may link to abstract, supplementary materials or optional case video.</a:t>
            </a:r>
            <a:endParaRPr lang="en-US" sz="940" dirty="0"/>
          </a:p>
        </p:txBody>
      </p:sp>
      <p:sp>
        <p:nvSpPr>
          <p:cNvPr id="86" name="Shape 81"/>
          <p:cNvSpPr/>
          <p:nvPr/>
        </p:nvSpPr>
        <p:spPr>
          <a:xfrm>
            <a:off x="19019520" y="23609808"/>
            <a:ext cx="1298448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B9CBDC"/>
            </a:solidFill>
            <a:prstDash val="solid"/>
          </a:ln>
        </p:spPr>
      </p:sp>
      <p:sp>
        <p:nvSpPr>
          <p:cNvPr id="87" name="Text 82"/>
          <p:cNvSpPr/>
          <p:nvPr/>
        </p:nvSpPr>
        <p:spPr>
          <a:xfrm>
            <a:off x="19138392" y="24140160"/>
            <a:ext cx="10607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QR</a:t>
            </a:r>
            <a:endParaRPr lang="en-US" sz="1300" dirty="0"/>
          </a:p>
        </p:txBody>
      </p:sp>
      <p:sp>
        <p:nvSpPr>
          <p:cNvPr id="88" name="Text 83"/>
          <p:cNvSpPr/>
          <p:nvPr/>
        </p:nvSpPr>
        <p:spPr>
          <a:xfrm>
            <a:off x="18809208" y="25045416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Optional: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5B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abstract / video / contact</a:t>
            </a:r>
            <a:endParaRPr lang="en-US" sz="800" dirty="0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6986515F-3ECA-A0D6-1EDC-6F46C2F244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986" y="207402"/>
            <a:ext cx="1184148" cy="1420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0F483450-5F1D-D032-0861-C8CF8D7685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507" r="11875"/>
          <a:stretch>
            <a:fillRect/>
          </a:stretch>
        </p:blipFill>
        <p:spPr>
          <a:xfrm>
            <a:off x="19568161" y="207402"/>
            <a:ext cx="1005840" cy="14110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778</Words>
  <Application>Microsoft Office PowerPoint</Application>
  <PresentationFormat>Custom</PresentationFormat>
  <Paragraphs>93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>Universiti Malaysia Kelantan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BIZWAR 2026 HBS Style Case Study Poster Template - Full Space</dc:title>
  <dc:subject>Global Bizwar Challenge 2026 teaching case poster template</dc:subject>
  <dc:creator>GERIC UMK</dc:creator>
  <cp:lastModifiedBy>My PC</cp:lastModifiedBy>
  <cp:revision>5</cp:revision>
  <dcterms:created xsi:type="dcterms:W3CDTF">2026-08-23T05:17:44Z</dcterms:created>
  <dcterms:modified xsi:type="dcterms:W3CDTF">2026-08-25T00:33:11Z</dcterms:modified>
</cp:coreProperties>
</file>